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4"/>
  </p:handoutMasterIdLst>
  <p:sldIdLst>
    <p:sldId id="256" r:id="rId2"/>
    <p:sldId id="262" r:id="rId3"/>
    <p:sldId id="257" r:id="rId4"/>
    <p:sldId id="258" r:id="rId5"/>
    <p:sldId id="263" r:id="rId6"/>
    <p:sldId id="265" r:id="rId7"/>
    <p:sldId id="264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76666-C631-6140-802A-96784426484C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A86EE-9581-7C49-B57C-2601F5F97F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518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A7EDAD41-E6E6-E642-8E60-6288EE1943BD}" type="datetimeFigureOut">
              <a:rPr lang="en-US" smtClean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56A9484C-71E1-4A4D-B230-6DFBF0F788E5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555002"/>
            <a:ext cx="7583488" cy="1379306"/>
          </a:xfrm>
        </p:spPr>
        <p:txBody>
          <a:bodyPr/>
          <a:lstStyle/>
          <a:p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Delta G.E.M.S.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Growing and Empowering Myself Successfully</a:t>
            </a:r>
            <a:endParaRPr lang="en-US" sz="28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2230942"/>
            <a:ext cx="7583487" cy="3184894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s</a:t>
            </a:r>
            <a:r>
              <a:rPr lang="en-US" sz="3200" dirty="0" smtClean="0">
                <a:solidFill>
                  <a:schemeClr val="tx2"/>
                </a:solidFill>
              </a:rPr>
              <a:t>ponsored by</a:t>
            </a:r>
          </a:p>
          <a:p>
            <a:r>
              <a:rPr lang="en-US" sz="4000" dirty="0" smtClean="0">
                <a:solidFill>
                  <a:schemeClr val="tx2"/>
                </a:solidFill>
              </a:rPr>
              <a:t>Delta Sigma Theta Sorority</a:t>
            </a:r>
            <a:r>
              <a:rPr lang="en-US" sz="4000" dirty="0">
                <a:solidFill>
                  <a:schemeClr val="tx2"/>
                </a:solidFill>
              </a:rPr>
              <a:t>, </a:t>
            </a:r>
            <a:r>
              <a:rPr lang="en-US" sz="4000" dirty="0" smtClean="0">
                <a:solidFill>
                  <a:schemeClr val="tx2"/>
                </a:solidFill>
              </a:rPr>
              <a:t>Inc</a:t>
            </a:r>
            <a:r>
              <a:rPr lang="en-US" sz="4000" dirty="0">
                <a:solidFill>
                  <a:schemeClr val="tx2"/>
                </a:solidFill>
              </a:rPr>
              <a:t>.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>
                <a:solidFill>
                  <a:schemeClr val="tx2"/>
                </a:solidFill>
              </a:rPr>
              <a:t>MERIDIAN ALUMNAE CHAPTER</a:t>
            </a:r>
            <a:endParaRPr lang="en-US" sz="4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n-US" sz="3600" dirty="0" smtClean="0"/>
          </a:p>
          <a:p>
            <a:r>
              <a:rPr lang="en-US" sz="3600" dirty="0" smtClean="0"/>
              <a:t>INTEREST MEETING</a:t>
            </a:r>
          </a:p>
          <a:p>
            <a:r>
              <a:rPr lang="en-US" sz="3600" dirty="0" smtClean="0"/>
              <a:t>Saturday, October 3, 2015</a:t>
            </a:r>
          </a:p>
          <a:p>
            <a:r>
              <a:rPr lang="en-US" sz="3600" dirty="0"/>
              <a:t>5</a:t>
            </a:r>
            <a:r>
              <a:rPr lang="en-US" sz="3600" dirty="0" smtClean="0"/>
              <a:t>:00 PM</a:t>
            </a:r>
          </a:p>
          <a:p>
            <a:endParaRPr lang="en-US" sz="6000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7906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Membership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70" y="1504462"/>
            <a:ext cx="8557846" cy="521676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300" dirty="0" smtClean="0">
                <a:effectLst/>
              </a:rPr>
              <a:t>Membership </a:t>
            </a:r>
            <a:r>
              <a:rPr lang="en-US" sz="2300" dirty="0">
                <a:effectLst/>
              </a:rPr>
              <a:t>into the DELTA GEMS program is held once a year. The following criteria will be used to </a:t>
            </a:r>
            <a:r>
              <a:rPr lang="en-US" sz="2300" dirty="0" smtClean="0">
                <a:effectLst/>
              </a:rPr>
              <a:t>determine </a:t>
            </a:r>
            <a:r>
              <a:rPr lang="en-US" sz="2300" dirty="0">
                <a:effectLst/>
              </a:rPr>
              <a:t>eligibility:  </a:t>
            </a:r>
          </a:p>
          <a:p>
            <a:pPr lvl="0">
              <a:buFont typeface="Arial"/>
              <a:buChar char="•"/>
            </a:pPr>
            <a:r>
              <a:rPr lang="en-US" sz="2300" dirty="0">
                <a:effectLst/>
              </a:rPr>
              <a:t>MUST be </a:t>
            </a:r>
            <a:r>
              <a:rPr lang="en-US" sz="2300" dirty="0" smtClean="0">
                <a:effectLst/>
              </a:rPr>
              <a:t>14</a:t>
            </a:r>
            <a:r>
              <a:rPr lang="en-US" sz="2300" dirty="0">
                <a:effectLst/>
              </a:rPr>
              <a:t>-18 years of </a:t>
            </a:r>
            <a:r>
              <a:rPr lang="en-US" sz="2300" dirty="0" smtClean="0">
                <a:effectLst/>
              </a:rPr>
              <a:t>age in the 9</a:t>
            </a:r>
            <a:r>
              <a:rPr lang="en-US" sz="2300" baseline="30000" dirty="0" smtClean="0">
                <a:effectLst/>
              </a:rPr>
              <a:t>th</a:t>
            </a:r>
            <a:r>
              <a:rPr lang="en-US" sz="2300" dirty="0" smtClean="0">
                <a:effectLst/>
              </a:rPr>
              <a:t>-12</a:t>
            </a:r>
            <a:r>
              <a:rPr lang="en-US" sz="2300" baseline="30000" dirty="0" smtClean="0">
                <a:effectLst/>
              </a:rPr>
              <a:t>th</a:t>
            </a:r>
            <a:r>
              <a:rPr lang="en-US" sz="2300" dirty="0" smtClean="0">
                <a:effectLst/>
              </a:rPr>
              <a:t> grade</a:t>
            </a:r>
            <a:endParaRPr lang="en-US" sz="2300" dirty="0">
              <a:effectLst/>
            </a:endParaRPr>
          </a:p>
          <a:p>
            <a:pPr lvl="0">
              <a:buFont typeface="Arial"/>
              <a:buChar char="•"/>
            </a:pPr>
            <a:r>
              <a:rPr lang="en-US" sz="2300" dirty="0">
                <a:effectLst/>
              </a:rPr>
              <a:t>MUST submit a </a:t>
            </a:r>
            <a:r>
              <a:rPr lang="en-US" sz="2300" dirty="0" smtClean="0">
                <a:effectLst/>
              </a:rPr>
              <a:t>completed application postmarked </a:t>
            </a:r>
            <a:r>
              <a:rPr lang="en-US" sz="2300" dirty="0" smtClean="0">
                <a:solidFill>
                  <a:srgbClr val="921F07"/>
                </a:solidFill>
                <a:effectLst/>
              </a:rPr>
              <a:t>by October 13, 2015</a:t>
            </a:r>
            <a:endParaRPr lang="en-US" sz="2300" dirty="0">
              <a:solidFill>
                <a:srgbClr val="921F07"/>
              </a:solidFill>
              <a:effectLst/>
            </a:endParaRPr>
          </a:p>
          <a:p>
            <a:pPr lvl="0">
              <a:buFont typeface="Arial"/>
              <a:buChar char="•"/>
            </a:pPr>
            <a:r>
              <a:rPr lang="en-US" sz="2300" dirty="0" smtClean="0">
                <a:effectLst/>
              </a:rPr>
              <a:t>MUST </a:t>
            </a:r>
            <a:r>
              <a:rPr lang="en-US" sz="2300" dirty="0">
                <a:effectLst/>
              </a:rPr>
              <a:t>submit an </a:t>
            </a:r>
            <a:r>
              <a:rPr lang="en-US" sz="2300" dirty="0" smtClean="0">
                <a:effectLst/>
              </a:rPr>
              <a:t>Essay as detailed</a:t>
            </a:r>
            <a:endParaRPr lang="en-US" sz="2300" dirty="0">
              <a:effectLst/>
            </a:endParaRPr>
          </a:p>
          <a:p>
            <a:pPr lvl="0">
              <a:buFont typeface="Arial"/>
              <a:buChar char="•"/>
            </a:pPr>
            <a:r>
              <a:rPr lang="en-US" sz="2300" dirty="0">
                <a:effectLst/>
              </a:rPr>
              <a:t>MUST submit  “Agreement to Participate” signed by a parent</a:t>
            </a:r>
          </a:p>
          <a:p>
            <a:pPr lvl="0">
              <a:buFont typeface="Arial"/>
              <a:buChar char="•"/>
            </a:pPr>
            <a:r>
              <a:rPr lang="en-US" sz="2300" dirty="0">
                <a:effectLst/>
              </a:rPr>
              <a:t>MUST submit one (1) </a:t>
            </a:r>
            <a:r>
              <a:rPr lang="en-US" sz="2300" dirty="0" smtClean="0">
                <a:effectLst/>
              </a:rPr>
              <a:t>Teacher Recommendation Form</a:t>
            </a:r>
          </a:p>
          <a:p>
            <a:pPr lvl="0">
              <a:buFont typeface="Arial"/>
              <a:buChar char="•"/>
            </a:pPr>
            <a:r>
              <a:rPr lang="en-US" sz="2300" dirty="0" smtClean="0">
                <a:effectLst/>
              </a:rPr>
              <a:t>MUST submit an official transcript (sealed and stamped)</a:t>
            </a: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198756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application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69" y="1820985"/>
            <a:ext cx="8438541" cy="46775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rgbClr val="921F07"/>
                </a:solidFill>
              </a:rPr>
              <a:t>PLEASE READ the entire application packet                                  before completing the forms!!</a:t>
            </a:r>
          </a:p>
          <a:p>
            <a:pPr marL="0" indent="0" algn="ctr">
              <a:buNone/>
            </a:pPr>
            <a:r>
              <a:rPr lang="en-US" sz="2800" dirty="0" smtClean="0"/>
              <a:t>CHECKLIST:</a:t>
            </a:r>
          </a:p>
          <a:p>
            <a:pPr>
              <a:buFont typeface="Wingdings" charset="2"/>
              <a:buChar char="q"/>
            </a:pPr>
            <a:r>
              <a:rPr lang="en-US" sz="2500" dirty="0" smtClean="0"/>
              <a:t>MEMBERSHIP APPLICATION (pages 4-6)</a:t>
            </a:r>
          </a:p>
          <a:p>
            <a:pPr>
              <a:buFont typeface="Wingdings" charset="2"/>
              <a:buChar char="q"/>
            </a:pPr>
            <a:r>
              <a:rPr lang="en-US" sz="2500" dirty="0"/>
              <a:t>Essay as </a:t>
            </a:r>
            <a:r>
              <a:rPr lang="en-US" sz="2500" dirty="0" smtClean="0"/>
              <a:t>detailed</a:t>
            </a:r>
          </a:p>
          <a:p>
            <a:pPr>
              <a:buFont typeface="Wingdings" charset="2"/>
              <a:buChar char="q"/>
            </a:pPr>
            <a:r>
              <a:rPr lang="en-US" sz="2500" smtClean="0"/>
              <a:t>Teacher </a:t>
            </a:r>
            <a:r>
              <a:rPr lang="en-US" sz="2500" dirty="0" smtClean="0"/>
              <a:t>Recommendation Form</a:t>
            </a:r>
          </a:p>
          <a:p>
            <a:pPr>
              <a:buFont typeface="Wingdings" charset="2"/>
              <a:buChar char="q"/>
            </a:pPr>
            <a:r>
              <a:rPr lang="en-US" sz="2500" dirty="0" smtClean="0"/>
              <a:t>Official Transcript (sealed and stamped) </a:t>
            </a:r>
            <a:r>
              <a:rPr lang="en-US" sz="2500" dirty="0"/>
              <a:t>	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245681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</a:t>
            </a:r>
            <a:br>
              <a:rPr lang="en-US" dirty="0" smtClean="0"/>
            </a:br>
            <a:r>
              <a:rPr lang="en-US" dirty="0" smtClean="0"/>
              <a:t>SELECTION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1"/>
            <a:ext cx="7583488" cy="457981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b="1" dirty="0">
                <a:effectLst/>
              </a:rPr>
              <a:t> </a:t>
            </a:r>
            <a:endParaRPr lang="en-US" dirty="0">
              <a:effectLst/>
            </a:endParaRPr>
          </a:p>
          <a:p>
            <a:pPr marL="0" indent="0" algn="ctr">
              <a:buNone/>
            </a:pPr>
            <a:r>
              <a:rPr lang="en-US" sz="9600" b="1" dirty="0">
                <a:solidFill>
                  <a:srgbClr val="921F07"/>
                </a:solidFill>
                <a:effectLst/>
              </a:rPr>
              <a:t>*</a:t>
            </a:r>
            <a:r>
              <a:rPr lang="en-US" sz="9600" b="1" dirty="0" smtClean="0">
                <a:solidFill>
                  <a:srgbClr val="921F07"/>
                </a:solidFill>
                <a:effectLst/>
              </a:rPr>
              <a:t>*GEMS APPLICATION </a:t>
            </a:r>
            <a:r>
              <a:rPr lang="en-US" sz="9600" b="1" dirty="0">
                <a:solidFill>
                  <a:srgbClr val="921F07"/>
                </a:solidFill>
                <a:effectLst/>
              </a:rPr>
              <a:t>DEADLINE </a:t>
            </a:r>
            <a:r>
              <a:rPr lang="en-US" sz="9600" b="1" dirty="0" smtClean="0">
                <a:solidFill>
                  <a:srgbClr val="921F07"/>
                </a:solidFill>
                <a:effectLst/>
              </a:rPr>
              <a:t>IS </a:t>
            </a:r>
          </a:p>
          <a:p>
            <a:pPr marL="0" indent="0" algn="ctr">
              <a:buNone/>
            </a:pPr>
            <a:r>
              <a:rPr lang="en-US" sz="9600" b="1" dirty="0" smtClean="0">
                <a:solidFill>
                  <a:srgbClr val="921F07"/>
                </a:solidFill>
                <a:effectLst/>
              </a:rPr>
              <a:t>TUESDAY, OCTOBER 13, 2015.</a:t>
            </a:r>
            <a:endParaRPr lang="en-US" sz="9600" dirty="0">
              <a:solidFill>
                <a:srgbClr val="921F07"/>
              </a:solidFill>
              <a:effectLst/>
            </a:endParaRPr>
          </a:p>
          <a:p>
            <a:pPr marL="0" indent="0" algn="ctr">
              <a:buNone/>
            </a:pPr>
            <a:r>
              <a:rPr lang="en-US" sz="9600" b="1" dirty="0">
                <a:effectLst/>
              </a:rPr>
              <a:t>**Applications postmarked after </a:t>
            </a:r>
            <a:r>
              <a:rPr lang="en-US" sz="9600" b="1" dirty="0" smtClean="0">
                <a:effectLst/>
              </a:rPr>
              <a:t>deadline will </a:t>
            </a:r>
            <a:r>
              <a:rPr lang="en-US" sz="9600" b="1" dirty="0">
                <a:effectLst/>
              </a:rPr>
              <a:t>not be reviewed</a:t>
            </a:r>
            <a:r>
              <a:rPr lang="en-US" sz="9600" b="1" dirty="0" smtClean="0">
                <a:effectLst/>
              </a:rPr>
              <a:t>. </a:t>
            </a:r>
            <a:r>
              <a:rPr lang="en-US" sz="9600" b="1" dirty="0" smtClean="0">
                <a:effectLst/>
                <a:sym typeface="Wingdings"/>
              </a:rPr>
              <a:t></a:t>
            </a:r>
            <a:endParaRPr lang="en-US" sz="9600" b="1" dirty="0" smtClean="0">
              <a:effectLst/>
            </a:endParaRPr>
          </a:p>
          <a:p>
            <a:pPr marL="0" indent="0" algn="ctr">
              <a:buNone/>
            </a:pPr>
            <a:endParaRPr lang="en-US" sz="9600" b="1" dirty="0" smtClean="0">
              <a:effectLst/>
            </a:endParaRPr>
          </a:p>
          <a:p>
            <a:pPr marL="0" indent="0" algn="ctr">
              <a:buNone/>
            </a:pPr>
            <a:r>
              <a:rPr lang="en-US" sz="9600" dirty="0" smtClean="0">
                <a:effectLst/>
              </a:rPr>
              <a:t>Applications will be reviewed by the DELTA GEMS Advisory Committee. </a:t>
            </a:r>
            <a:r>
              <a:rPr lang="en-US" sz="9600" dirty="0">
                <a:effectLst/>
              </a:rPr>
              <a:t>C</a:t>
            </a:r>
            <a:r>
              <a:rPr lang="en-US" sz="9600" dirty="0" smtClean="0">
                <a:effectLst/>
              </a:rPr>
              <a:t>andidates </a:t>
            </a:r>
            <a:r>
              <a:rPr lang="en-US" sz="9600" dirty="0">
                <a:effectLst/>
              </a:rPr>
              <a:t>selected for membership will be contacted by </a:t>
            </a:r>
            <a:r>
              <a:rPr lang="en-US" sz="9600" dirty="0" smtClean="0">
                <a:effectLst/>
              </a:rPr>
              <a:t>phone and further </a:t>
            </a:r>
            <a:r>
              <a:rPr lang="en-US" sz="9600" dirty="0">
                <a:effectLst/>
              </a:rPr>
              <a:t>information will be given regarding meeting dates, times and location. </a:t>
            </a:r>
          </a:p>
          <a:p>
            <a:pPr marL="0" indent="0" algn="ctr">
              <a:buNone/>
            </a:pPr>
            <a:endParaRPr lang="en-US" sz="4000" b="1" dirty="0" smtClean="0">
              <a:effectLst/>
              <a:sym typeface="Wingdings"/>
            </a:endParaRPr>
          </a:p>
          <a:p>
            <a:pPr marL="0" indent="0" algn="ctr">
              <a:buNone/>
            </a:pPr>
            <a:r>
              <a:rPr lang="en-US" b="1" dirty="0">
                <a:effectLst/>
              </a:rPr>
              <a:t> </a:t>
            </a:r>
            <a:endParaRPr lang="en-US" dirty="0">
              <a:effectLst/>
            </a:endParaRPr>
          </a:p>
          <a:p>
            <a:pPr marL="0" indent="0" algn="ctr">
              <a:buNone/>
            </a:pPr>
            <a:r>
              <a:rPr lang="en-US" b="1" dirty="0">
                <a:effectLst/>
              </a:rPr>
              <a:t> 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3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2027862"/>
          </a:xfrm>
        </p:spPr>
        <p:txBody>
          <a:bodyPr/>
          <a:lstStyle/>
          <a:p>
            <a:r>
              <a:rPr lang="en-US" dirty="0" smtClean="0"/>
              <a:t>Delta GEMs </a:t>
            </a:r>
            <a:br>
              <a:rPr lang="en-US" dirty="0" smtClean="0"/>
            </a:br>
            <a:r>
              <a:rPr lang="en-US" dirty="0" smtClean="0"/>
              <a:t>is designed for: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Young ladies grades 9</a:t>
            </a:r>
            <a:r>
              <a:rPr lang="en-US" baseline="30000" dirty="0" smtClean="0"/>
              <a:t>th</a:t>
            </a:r>
            <a:r>
              <a:rPr lang="en-US" dirty="0" smtClean="0"/>
              <a:t>-12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Young ladies who may need additional guidance, support and skills to achieve success</a:t>
            </a:r>
          </a:p>
          <a:p>
            <a:r>
              <a:rPr lang="en-US" dirty="0" smtClean="0"/>
              <a:t>Young ladies interested in developing leadership skills</a:t>
            </a:r>
          </a:p>
          <a:p>
            <a:r>
              <a:rPr lang="en-US" dirty="0" smtClean="0"/>
              <a:t>Young ladies who are actively pursuing college and/or career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6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MISSION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9463" y="1859340"/>
            <a:ext cx="7387614" cy="4832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2"/>
                </a:solidFill>
              </a:rPr>
              <a:t>The mission of the </a:t>
            </a:r>
            <a:r>
              <a:rPr lang="en-US" sz="2800" b="1" dirty="0">
                <a:solidFill>
                  <a:schemeClr val="bg2"/>
                </a:solidFill>
              </a:rPr>
              <a:t>DELTA GEMS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smtClean="0">
                <a:solidFill>
                  <a:schemeClr val="bg2"/>
                </a:solidFill>
              </a:rPr>
              <a:t>is </a:t>
            </a:r>
            <a:r>
              <a:rPr lang="en-US" sz="2800" dirty="0">
                <a:solidFill>
                  <a:schemeClr val="bg2"/>
                </a:solidFill>
              </a:rPr>
              <a:t>to provide young ladies with a firm structural </a:t>
            </a:r>
            <a:r>
              <a:rPr lang="en-US" sz="2800" dirty="0" smtClean="0">
                <a:solidFill>
                  <a:schemeClr val="bg2"/>
                </a:solidFill>
              </a:rPr>
              <a:t>mentoring program </a:t>
            </a:r>
            <a:r>
              <a:rPr lang="en-US" sz="2800" dirty="0">
                <a:solidFill>
                  <a:schemeClr val="bg2"/>
                </a:solidFill>
              </a:rPr>
              <a:t>that will enhance their self-esteem, academic achievement, leadership skills, and cultural </a:t>
            </a:r>
            <a:r>
              <a:rPr lang="en-US" sz="2800" dirty="0" smtClean="0">
                <a:solidFill>
                  <a:schemeClr val="bg2"/>
                </a:solidFill>
              </a:rPr>
              <a:t>awareness, thus establishing a “CAN DO” attitude.</a:t>
            </a:r>
          </a:p>
          <a:p>
            <a:pPr algn="ctr"/>
            <a:endParaRPr lang="en-US" sz="2800" dirty="0">
              <a:solidFill>
                <a:schemeClr val="bg2"/>
              </a:solidFill>
            </a:endParaRPr>
          </a:p>
          <a:p>
            <a:pPr algn="ctr"/>
            <a:r>
              <a:rPr lang="en-US" sz="2800" dirty="0" smtClean="0">
                <a:solidFill>
                  <a:srgbClr val="333333"/>
                </a:solidFill>
              </a:rPr>
              <a:t>In turn, developing </a:t>
            </a:r>
            <a:r>
              <a:rPr lang="en-US" sz="2800" dirty="0">
                <a:solidFill>
                  <a:srgbClr val="333333"/>
                </a:solidFill>
              </a:rPr>
              <a:t>strong, confident and respectful young ladies </a:t>
            </a:r>
            <a:r>
              <a:rPr lang="en-US" sz="2800" dirty="0" smtClean="0">
                <a:solidFill>
                  <a:srgbClr val="333333"/>
                </a:solidFill>
              </a:rPr>
              <a:t>who strive </a:t>
            </a:r>
            <a:r>
              <a:rPr lang="en-US" sz="2800" dirty="0">
                <a:solidFill>
                  <a:srgbClr val="333333"/>
                </a:solidFill>
              </a:rPr>
              <a:t>to </a:t>
            </a:r>
            <a:r>
              <a:rPr lang="en-US" sz="2800" dirty="0" smtClean="0">
                <a:solidFill>
                  <a:srgbClr val="333333"/>
                </a:solidFill>
              </a:rPr>
              <a:t>be successful and take </a:t>
            </a:r>
            <a:r>
              <a:rPr lang="en-US" sz="2800" dirty="0">
                <a:solidFill>
                  <a:srgbClr val="333333"/>
                </a:solidFill>
              </a:rPr>
              <a:t>active roles in their </a:t>
            </a:r>
            <a:r>
              <a:rPr lang="en-US" sz="2800" dirty="0" smtClean="0">
                <a:solidFill>
                  <a:srgbClr val="333333"/>
                </a:solidFill>
              </a:rPr>
              <a:t>community</a:t>
            </a:r>
            <a:r>
              <a:rPr lang="en-US" sz="2800" dirty="0">
                <a:solidFill>
                  <a:srgbClr val="33333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594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Goals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14924" y="1359995"/>
            <a:ext cx="8792307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000" dirty="0">
              <a:solidFill>
                <a:schemeClr val="bg2"/>
              </a:solidFill>
            </a:endParaRP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To instill in our girls the need to </a:t>
            </a:r>
            <a:r>
              <a:rPr lang="en-US" sz="2400" dirty="0" smtClean="0">
                <a:solidFill>
                  <a:schemeClr val="bg1"/>
                </a:solidFill>
              </a:rPr>
              <a:t>excel academically</a:t>
            </a:r>
          </a:p>
          <a:p>
            <a:pPr marL="342900" lvl="0" indent="-342900">
              <a:buFont typeface="Arial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To </a:t>
            </a:r>
            <a:r>
              <a:rPr lang="en-US" sz="2400" dirty="0" smtClean="0">
                <a:solidFill>
                  <a:schemeClr val="bg1"/>
                </a:solidFill>
              </a:rPr>
              <a:t>provide</a:t>
            </a:r>
            <a:r>
              <a:rPr lang="en-US" sz="2400" dirty="0" smtClean="0">
                <a:solidFill>
                  <a:srgbClr val="333333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tools </a:t>
            </a:r>
            <a:r>
              <a:rPr lang="en-US" sz="2400" dirty="0" smtClean="0">
                <a:solidFill>
                  <a:srgbClr val="333333"/>
                </a:solidFill>
              </a:rPr>
              <a:t>that will enable our girls to sharpen and </a:t>
            </a:r>
            <a:r>
              <a:rPr lang="en-US" sz="2400" dirty="0" smtClean="0">
                <a:solidFill>
                  <a:schemeClr val="bg2"/>
                </a:solidFill>
              </a:rPr>
              <a:t>enhance</a:t>
            </a:r>
            <a:r>
              <a:rPr lang="en-US" sz="2400" dirty="0" smtClean="0">
                <a:solidFill>
                  <a:srgbClr val="921F07"/>
                </a:solidFill>
              </a:rPr>
              <a:t> </a:t>
            </a:r>
            <a:r>
              <a:rPr lang="en-US" sz="2400" dirty="0" smtClean="0">
                <a:solidFill>
                  <a:srgbClr val="333333"/>
                </a:solidFill>
              </a:rPr>
              <a:t>their skills </a:t>
            </a:r>
            <a:r>
              <a:rPr lang="en-US" sz="2400" dirty="0" smtClean="0">
                <a:solidFill>
                  <a:schemeClr val="bg1"/>
                </a:solidFill>
              </a:rPr>
              <a:t>to achieve high levels of academic success</a:t>
            </a:r>
          </a:p>
          <a:p>
            <a:pPr marL="342900" lvl="0" indent="-342900">
              <a:buFont typeface="Arial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To assist our girls </a:t>
            </a:r>
            <a:r>
              <a:rPr lang="en-US" sz="2400" dirty="0" smtClean="0">
                <a:solidFill>
                  <a:schemeClr val="bg1"/>
                </a:solidFill>
              </a:rPr>
              <a:t>in proper goal setting and planning </a:t>
            </a:r>
            <a:r>
              <a:rPr lang="en-US" sz="2400" dirty="0" smtClean="0">
                <a:solidFill>
                  <a:srgbClr val="333333"/>
                </a:solidFill>
              </a:rPr>
              <a:t>for their futures—high school and beyond</a:t>
            </a:r>
          </a:p>
          <a:p>
            <a:pPr marL="342900" lvl="0" indent="-342900">
              <a:buFont typeface="Arial"/>
              <a:buChar char="•"/>
            </a:pPr>
            <a:endParaRPr lang="en-US" sz="2400" dirty="0" smtClean="0">
              <a:solidFill>
                <a:srgbClr val="333333"/>
              </a:solidFill>
            </a:endParaRP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</a:rPr>
              <a:t>To </a:t>
            </a:r>
            <a:r>
              <a:rPr lang="en-US" sz="2400" dirty="0" smtClean="0">
                <a:solidFill>
                  <a:schemeClr val="bg1"/>
                </a:solidFill>
              </a:rPr>
              <a:t>create compassionate, caring and community minded </a:t>
            </a:r>
            <a:r>
              <a:rPr lang="en-US" sz="2400" dirty="0" smtClean="0">
                <a:solidFill>
                  <a:srgbClr val="921F07"/>
                </a:solidFill>
              </a:rPr>
              <a:t>young women </a:t>
            </a:r>
            <a:r>
              <a:rPr lang="en-US" sz="2400" dirty="0" smtClean="0">
                <a:solidFill>
                  <a:srgbClr val="333333"/>
                </a:solidFill>
              </a:rPr>
              <a:t>by actively involving them in service learning and community service projects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42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</a:t>
            </a:r>
            <a:br>
              <a:rPr lang="en-US" dirty="0" smtClean="0"/>
            </a:b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770" y="1828800"/>
            <a:ext cx="8850922" cy="4297363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pPr>
              <a:buFont typeface="Arial"/>
              <a:buChar char="•"/>
            </a:pPr>
            <a:r>
              <a:rPr lang="en-US" b="1" dirty="0"/>
              <a:t>Scholarship</a:t>
            </a:r>
            <a:r>
              <a:rPr lang="en-US" dirty="0"/>
              <a:t> (Academic Excellence and Educational Goal Setting) </a:t>
            </a:r>
          </a:p>
          <a:p>
            <a:pPr>
              <a:buFont typeface="Arial"/>
              <a:buChar char="•"/>
            </a:pPr>
            <a:r>
              <a:rPr lang="en-US" b="1" dirty="0" smtClean="0"/>
              <a:t>Sisterhood</a:t>
            </a:r>
            <a:r>
              <a:rPr lang="en-US" dirty="0" smtClean="0"/>
              <a:t> </a:t>
            </a:r>
            <a:r>
              <a:rPr lang="en-US" dirty="0"/>
              <a:t>(Self Esteem, Supportive Female Interaction, Health Awareness &amp; Leadership) </a:t>
            </a:r>
          </a:p>
          <a:p>
            <a:pPr>
              <a:buFont typeface="Arial"/>
              <a:buChar char="•"/>
            </a:pPr>
            <a:r>
              <a:rPr lang="en-US" b="1" dirty="0" smtClean="0"/>
              <a:t>Show </a:t>
            </a:r>
            <a:r>
              <a:rPr lang="en-US" b="1" dirty="0"/>
              <a:t>Me the Money </a:t>
            </a:r>
            <a:r>
              <a:rPr lang="en-US" dirty="0"/>
              <a:t>(Financial Awareness) </a:t>
            </a:r>
          </a:p>
          <a:p>
            <a:pPr>
              <a:buFont typeface="Arial"/>
              <a:buChar char="•"/>
            </a:pPr>
            <a:r>
              <a:rPr lang="en-US" b="1" dirty="0" smtClean="0"/>
              <a:t>Service</a:t>
            </a:r>
            <a:r>
              <a:rPr lang="en-US" dirty="0" smtClean="0"/>
              <a:t> </a:t>
            </a:r>
            <a:r>
              <a:rPr lang="en-US" dirty="0"/>
              <a:t>(Social Responsibility Obtained Through Community Service) </a:t>
            </a:r>
          </a:p>
          <a:p>
            <a:pPr>
              <a:buFont typeface="Arial"/>
              <a:buChar char="•"/>
            </a:pPr>
            <a:r>
              <a:rPr lang="en-US" b="1" dirty="0" smtClean="0"/>
              <a:t>Infinitely </a:t>
            </a:r>
            <a:r>
              <a:rPr lang="en-US" b="1" dirty="0"/>
              <a:t>Complete </a:t>
            </a:r>
            <a:r>
              <a:rPr lang="en-US" dirty="0"/>
              <a:t>(Well-Rounded Young Women)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9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462" y="1856155"/>
            <a:ext cx="8635999" cy="466969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sz="4400" dirty="0" smtClean="0">
                <a:effectLst/>
              </a:rPr>
              <a:t>DELTA </a:t>
            </a:r>
            <a:r>
              <a:rPr lang="en-US" sz="4400" dirty="0">
                <a:effectLst/>
              </a:rPr>
              <a:t>GEMS activities are governed under the auspices of Meridian Alumnae Chapter of Delta Sigma Theta Sorority, Inc., </a:t>
            </a:r>
            <a:r>
              <a:rPr lang="en-US" sz="4400" dirty="0" smtClean="0">
                <a:effectLst/>
              </a:rPr>
              <a:t>Officers</a:t>
            </a:r>
            <a:r>
              <a:rPr lang="en-US" sz="4400" dirty="0">
                <a:effectLst/>
              </a:rPr>
              <a:t>, </a:t>
            </a:r>
            <a:r>
              <a:rPr lang="en-US" sz="4400" dirty="0" smtClean="0">
                <a:effectLst/>
              </a:rPr>
              <a:t>Committee Chairpersons, and DELTA </a:t>
            </a:r>
            <a:r>
              <a:rPr lang="en-US" sz="4400" dirty="0">
                <a:effectLst/>
              </a:rPr>
              <a:t>GEMS Code of </a:t>
            </a:r>
            <a:r>
              <a:rPr lang="en-US" sz="4400" dirty="0" smtClean="0">
                <a:effectLst/>
              </a:rPr>
              <a:t>Conduct. </a:t>
            </a:r>
            <a:endParaRPr lang="en-US" sz="4400" dirty="0">
              <a:effectLst/>
            </a:endParaRPr>
          </a:p>
          <a:p>
            <a:pPr lvl="0"/>
            <a:r>
              <a:rPr lang="en-US" sz="4400" dirty="0">
                <a:effectLst/>
              </a:rPr>
              <a:t>Membership is strictly voluntary and requires a strong level of commitment. </a:t>
            </a:r>
          </a:p>
          <a:p>
            <a:pPr lvl="0"/>
            <a:r>
              <a:rPr lang="en-US" sz="4400" dirty="0">
                <a:effectLst/>
              </a:rPr>
              <a:t>Members in good standing may continue membership until high school graduation. </a:t>
            </a:r>
          </a:p>
          <a:p>
            <a:pPr lvl="0"/>
            <a:r>
              <a:rPr lang="en-US" sz="4400" dirty="0">
                <a:effectLst/>
              </a:rPr>
              <a:t>Attendance at all regularly scheduled meetings </a:t>
            </a:r>
          </a:p>
          <a:p>
            <a:pPr lvl="0"/>
            <a:r>
              <a:rPr lang="en-US" sz="4400" dirty="0">
                <a:effectLst/>
              </a:rPr>
              <a:t>Appropriate behavior becoming of a lady should be exemplified at all times.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46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Parental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8" cy="4814277"/>
          </a:xfrm>
        </p:spPr>
        <p:txBody>
          <a:bodyPr>
            <a:noAutofit/>
          </a:bodyPr>
          <a:lstStyle/>
          <a:p>
            <a:pPr lvl="0"/>
            <a:r>
              <a:rPr lang="en-US" sz="3000" dirty="0" smtClean="0">
                <a:effectLst/>
              </a:rPr>
              <a:t>The </a:t>
            </a:r>
            <a:r>
              <a:rPr lang="en-US" sz="3000" dirty="0">
                <a:effectLst/>
              </a:rPr>
              <a:t>youth initiative programs require parental awareness and involvement.  </a:t>
            </a:r>
            <a:endParaRPr lang="en-US" sz="3000" dirty="0" smtClean="0">
              <a:effectLst/>
            </a:endParaRPr>
          </a:p>
          <a:p>
            <a:pPr lvl="0"/>
            <a:r>
              <a:rPr lang="en-US" sz="3000" dirty="0" smtClean="0">
                <a:effectLst/>
              </a:rPr>
              <a:t>Parents </a:t>
            </a:r>
            <a:r>
              <a:rPr lang="en-US" sz="3000" dirty="0">
                <a:effectLst/>
              </a:rPr>
              <a:t>are also invited to visit and observe a session at least </a:t>
            </a:r>
            <a:r>
              <a:rPr lang="en-US" sz="3000" dirty="0">
                <a:solidFill>
                  <a:srgbClr val="921F07"/>
                </a:solidFill>
                <a:effectLst/>
              </a:rPr>
              <a:t>one time </a:t>
            </a:r>
            <a:r>
              <a:rPr lang="en-US" sz="3000" dirty="0">
                <a:effectLst/>
              </a:rPr>
              <a:t>during the program year.</a:t>
            </a:r>
          </a:p>
          <a:p>
            <a:pPr lvl="0"/>
            <a:r>
              <a:rPr lang="en-US" sz="3000" dirty="0">
                <a:effectLst/>
              </a:rPr>
              <a:t>Parents will be provided contact information of the chapter president and committee chair and co-chair.</a:t>
            </a:r>
          </a:p>
        </p:txBody>
      </p:sp>
    </p:spTree>
    <p:extLst>
      <p:ext uri="{BB962C8B-B14F-4D97-AF65-F5344CB8AC3E}">
        <p14:creationId xmlns:p14="http://schemas.microsoft.com/office/powerpoint/2010/main" val="14326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4000"/>
            <a:ext cx="7583488" cy="1230924"/>
          </a:xfrm>
        </p:spPr>
        <p:txBody>
          <a:bodyPr/>
          <a:lstStyle/>
          <a:p>
            <a:r>
              <a:rPr lang="en-US" sz="4000" dirty="0" smtClean="0"/>
              <a:t>Delta GEMS is </a:t>
            </a:r>
            <a:r>
              <a:rPr lang="en-US" sz="4000" b="1" i="1" u="sng" dirty="0" smtClean="0"/>
              <a:t>NOT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36615"/>
            <a:ext cx="7583488" cy="25399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500" dirty="0" smtClean="0">
                <a:effectLst/>
              </a:rPr>
              <a:t>A sponsored youth initiative </a:t>
            </a:r>
            <a:r>
              <a:rPr lang="en-US" sz="3500" dirty="0">
                <a:effectLst/>
              </a:rPr>
              <a:t>for the purpose of developing or preparing </a:t>
            </a:r>
            <a:r>
              <a:rPr lang="en-US" sz="3500" dirty="0" smtClean="0">
                <a:effectLst/>
              </a:rPr>
              <a:t>young </a:t>
            </a:r>
            <a:r>
              <a:rPr lang="en-US" sz="3500" dirty="0">
                <a:effectLst/>
              </a:rPr>
              <a:t>girls to become members of </a:t>
            </a:r>
            <a:r>
              <a:rPr lang="en-US" sz="3500" dirty="0" smtClean="0">
                <a:effectLst/>
              </a:rPr>
              <a:t>Delta Sigma Theta Sorority, Inc. </a:t>
            </a:r>
            <a:endParaRPr lang="en-US" sz="3500" dirty="0">
              <a:effectLst/>
            </a:endParaRPr>
          </a:p>
          <a:p>
            <a:pPr marL="0" indent="0">
              <a:buNone/>
            </a:pPr>
            <a:r>
              <a:rPr lang="en-US" sz="3500" dirty="0">
                <a:effectLst/>
              </a:rPr>
              <a:t>	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8200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 gems Program </a:t>
            </a:r>
            <a:r>
              <a:rPr lang="en-US" b="1" i="1" u="sng" dirty="0" smtClean="0"/>
              <a:t>does not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384" y="1582616"/>
            <a:ext cx="8714153" cy="527538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0000" dirty="0">
                <a:effectLst/>
              </a:rPr>
              <a:t>R</a:t>
            </a:r>
            <a:r>
              <a:rPr lang="en-US" sz="10000" dirty="0" smtClean="0">
                <a:effectLst/>
              </a:rPr>
              <a:t>equire </a:t>
            </a:r>
            <a:r>
              <a:rPr lang="en-US" sz="10000" dirty="0">
                <a:effectLst/>
              </a:rPr>
              <a:t>or allow any youth to engage in any of the following (or similar) activities:</a:t>
            </a:r>
          </a:p>
          <a:p>
            <a:pPr lvl="0"/>
            <a:r>
              <a:rPr lang="en-US" sz="10000" dirty="0">
                <a:effectLst/>
              </a:rPr>
              <a:t>Stepping</a:t>
            </a:r>
          </a:p>
          <a:p>
            <a:pPr lvl="0"/>
            <a:r>
              <a:rPr lang="en-US" sz="10000" dirty="0">
                <a:effectLst/>
              </a:rPr>
              <a:t>Wearing Delta paraphernalia</a:t>
            </a:r>
          </a:p>
          <a:p>
            <a:pPr lvl="0"/>
            <a:r>
              <a:rPr lang="en-US" sz="10000" dirty="0">
                <a:effectLst/>
              </a:rPr>
              <a:t>Referring to members as “big sister”</a:t>
            </a:r>
          </a:p>
          <a:p>
            <a:pPr lvl="0"/>
            <a:r>
              <a:rPr lang="en-US" sz="10000" dirty="0">
                <a:effectLst/>
              </a:rPr>
              <a:t>Adopting and/or using any special call, sound, or sound designed to denote the youth’s participation in a Delta program</a:t>
            </a:r>
          </a:p>
          <a:p>
            <a:pPr lvl="0"/>
            <a:r>
              <a:rPr lang="en-US" sz="10000" dirty="0">
                <a:effectLst/>
              </a:rPr>
              <a:t>Assigning any special name or number</a:t>
            </a:r>
          </a:p>
          <a:p>
            <a:pPr lvl="0"/>
            <a:r>
              <a:rPr lang="en-US" sz="10000" dirty="0">
                <a:effectLst/>
              </a:rPr>
              <a:t>Running errands or performing tasks for members</a:t>
            </a:r>
          </a:p>
          <a:p>
            <a:r>
              <a:rPr lang="en-US" sz="10000" dirty="0">
                <a:effectLst/>
              </a:rPr>
              <a:t>Meeting in secret </a:t>
            </a:r>
            <a:r>
              <a:rPr lang="en-US" sz="10000" dirty="0" smtClean="0">
                <a:effectLst/>
              </a:rPr>
              <a:t>locations</a:t>
            </a:r>
          </a:p>
          <a:p>
            <a:endParaRPr lang="en-US" sz="10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189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2836</TotalTime>
  <Words>532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Calisto MT</vt:lpstr>
      <vt:lpstr>Perpetua Titling MT</vt:lpstr>
      <vt:lpstr>Wingdings</vt:lpstr>
      <vt:lpstr>Precedent</vt:lpstr>
      <vt:lpstr>Delta G.E.M.S.  Growing and Empowering Myself Successfully</vt:lpstr>
      <vt:lpstr>Delta GEMs  is designed for: </vt:lpstr>
      <vt:lpstr>Delta Gems MISSION</vt:lpstr>
      <vt:lpstr>Delta Gems Goals</vt:lpstr>
      <vt:lpstr>Delta Gems  framework</vt:lpstr>
      <vt:lpstr>Delta gems expectations</vt:lpstr>
      <vt:lpstr>Delta gems Parental Involvement</vt:lpstr>
      <vt:lpstr>Delta GEMS is NOT:</vt:lpstr>
      <vt:lpstr>Delta gems Program does not:</vt:lpstr>
      <vt:lpstr>delta Gems Membership eligibility</vt:lpstr>
      <vt:lpstr>Delta Gems application process</vt:lpstr>
      <vt:lpstr>Delta gems  SELECTION PROCESS</vt:lpstr>
    </vt:vector>
  </TitlesOfParts>
  <Company>Wright Consultants &amp; Mentors,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Delta sigma theta sorority, inc. MERIDIAN ALUMNAE CHAPTER</dc:title>
  <dc:creator>BENNY WRIGHT</dc:creator>
  <cp:lastModifiedBy>Nikki D. Gordon DST MAC</cp:lastModifiedBy>
  <cp:revision>32</cp:revision>
  <cp:lastPrinted>2015-10-03T19:39:11Z</cp:lastPrinted>
  <dcterms:created xsi:type="dcterms:W3CDTF">2012-10-24T03:36:15Z</dcterms:created>
  <dcterms:modified xsi:type="dcterms:W3CDTF">2015-10-05T01:07:22Z</dcterms:modified>
</cp:coreProperties>
</file>